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5" r:id="rId2"/>
    <p:sldId id="346" r:id="rId3"/>
    <p:sldId id="347" r:id="rId4"/>
    <p:sldId id="348" r:id="rId5"/>
    <p:sldId id="349" r:id="rId6"/>
    <p:sldId id="351" r:id="rId7"/>
    <p:sldId id="352" r:id="rId8"/>
    <p:sldId id="353" r:id="rId9"/>
    <p:sldId id="354" r:id="rId10"/>
    <p:sldId id="355" r:id="rId11"/>
    <p:sldId id="356" r:id="rId12"/>
    <p:sldId id="256" r:id="rId13"/>
    <p:sldId id="300" r:id="rId14"/>
    <p:sldId id="257" r:id="rId15"/>
    <p:sldId id="258" r:id="rId16"/>
    <p:sldId id="301" r:id="rId17"/>
    <p:sldId id="302" r:id="rId18"/>
    <p:sldId id="259" r:id="rId19"/>
    <p:sldId id="303" r:id="rId20"/>
    <p:sldId id="260" r:id="rId21"/>
    <p:sldId id="304" r:id="rId22"/>
    <p:sldId id="305" r:id="rId23"/>
    <p:sldId id="261" r:id="rId24"/>
    <p:sldId id="262" r:id="rId25"/>
    <p:sldId id="306" r:id="rId26"/>
    <p:sldId id="307" r:id="rId27"/>
    <p:sldId id="288" r:id="rId28"/>
    <p:sldId id="289" r:id="rId29"/>
    <p:sldId id="290" r:id="rId30"/>
    <p:sldId id="308" r:id="rId31"/>
    <p:sldId id="311" r:id="rId32"/>
    <p:sldId id="309" r:id="rId33"/>
    <p:sldId id="310" r:id="rId34"/>
    <p:sldId id="312" r:id="rId35"/>
    <p:sldId id="263" r:id="rId36"/>
    <p:sldId id="313" r:id="rId37"/>
    <p:sldId id="314" r:id="rId38"/>
    <p:sldId id="265" r:id="rId39"/>
    <p:sldId id="278" r:id="rId40"/>
    <p:sldId id="266" r:id="rId41"/>
    <p:sldId id="299" r:id="rId42"/>
    <p:sldId id="315" r:id="rId43"/>
    <p:sldId id="267" r:id="rId44"/>
    <p:sldId id="268" r:id="rId45"/>
    <p:sldId id="269" r:id="rId46"/>
    <p:sldId id="270" r:id="rId47"/>
    <p:sldId id="316" r:id="rId48"/>
    <p:sldId id="317" r:id="rId49"/>
    <p:sldId id="318" r:id="rId50"/>
    <p:sldId id="271" r:id="rId51"/>
    <p:sldId id="272" r:id="rId52"/>
    <p:sldId id="291" r:id="rId53"/>
    <p:sldId id="273" r:id="rId54"/>
    <p:sldId id="319" r:id="rId55"/>
    <p:sldId id="274" r:id="rId56"/>
    <p:sldId id="320" r:id="rId57"/>
    <p:sldId id="276" r:id="rId58"/>
    <p:sldId id="275" r:id="rId59"/>
    <p:sldId id="321" r:id="rId60"/>
    <p:sldId id="322" r:id="rId61"/>
    <p:sldId id="323" r:id="rId62"/>
    <p:sldId id="277" r:id="rId63"/>
    <p:sldId id="293" r:id="rId64"/>
    <p:sldId id="292" r:id="rId65"/>
    <p:sldId id="324" r:id="rId66"/>
    <p:sldId id="325" r:id="rId67"/>
    <p:sldId id="279" r:id="rId68"/>
    <p:sldId id="280" r:id="rId69"/>
    <p:sldId id="326" r:id="rId70"/>
    <p:sldId id="327" r:id="rId71"/>
    <p:sldId id="328" r:id="rId72"/>
    <p:sldId id="329" r:id="rId73"/>
    <p:sldId id="282" r:id="rId74"/>
    <p:sldId id="294" r:id="rId75"/>
    <p:sldId id="295" r:id="rId76"/>
    <p:sldId id="330" r:id="rId77"/>
    <p:sldId id="283" r:id="rId78"/>
    <p:sldId id="296" r:id="rId79"/>
    <p:sldId id="298" r:id="rId80"/>
    <p:sldId id="297" r:id="rId81"/>
    <p:sldId id="331" r:id="rId82"/>
    <p:sldId id="332" r:id="rId83"/>
    <p:sldId id="333" r:id="rId84"/>
    <p:sldId id="284" r:id="rId85"/>
    <p:sldId id="285" r:id="rId86"/>
    <p:sldId id="334" r:id="rId87"/>
    <p:sldId id="335" r:id="rId88"/>
    <p:sldId id="336" r:id="rId89"/>
    <p:sldId id="338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94EC297-3187-426F-89BB-D67614CCF678}" type="datetimeFigureOut">
              <a:rPr lang="en-US" smtClean="0"/>
              <a:t>4/25/2015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9D4A116-A12F-4DF3-A3A6-95FDEC1B83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rcicbojana@gmail.com" TargetMode="External"/><Relationship Id="rId2" Type="http://schemas.openxmlformats.org/officeDocument/2006/relationships/hyperlink" Target="mailto:ucmihailo@gmail.com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7908" y="1844824"/>
            <a:ext cx="4572000" cy="2007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r-Cyrl-RS" sz="5400" dirty="0">
                <a:latin typeface="Times New Roman"/>
                <a:ea typeface="Calibri"/>
                <a:cs typeface="Times New Roman"/>
              </a:rPr>
              <a:t>ПОЗИВ </a:t>
            </a:r>
            <a:r>
              <a:rPr lang="sr-Cyrl-RS" sz="5400" dirty="0" smtClean="0">
                <a:latin typeface="Times New Roman"/>
                <a:ea typeface="Calibri"/>
                <a:cs typeface="Times New Roman"/>
              </a:rPr>
              <a:t>НА</a:t>
            </a:r>
            <a:r>
              <a:rPr lang="sr-Cyrl-RS" sz="5400" dirty="0">
                <a:latin typeface="Times New Roman"/>
                <a:ea typeface="Calibri"/>
                <a:cs typeface="Times New Roman"/>
              </a:rPr>
              <a:t> </a:t>
            </a:r>
            <a:endParaRPr lang="en-US" sz="5400" dirty="0">
              <a:latin typeface="Calibri"/>
              <a:ea typeface="Calibri"/>
              <a:cs typeface="Times New Roman"/>
            </a:endParaRPr>
          </a:p>
          <a:p>
            <a:r>
              <a:rPr lang="sr-Cyrl-RS" sz="5400" dirty="0">
                <a:latin typeface="Times New Roman"/>
                <a:ea typeface="Calibri"/>
              </a:rPr>
              <a:t>ДЕЧЈИ КАМП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1403648" y="692696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dirty="0"/>
              <a:t>Удружење учитеља Косјерић </a:t>
            </a:r>
            <a:endParaRPr lang="sr-Latn-R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483768" y="4431013"/>
            <a:ext cx="6192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/>
              <a:t>Михајило Јоксимовић 062-8831354 </a:t>
            </a:r>
            <a:endParaRPr lang="sr-Latn-RS" sz="2800" dirty="0" smtClean="0"/>
          </a:p>
          <a:p>
            <a:pPr algn="r"/>
            <a:r>
              <a:rPr lang="ru-RU" sz="2800" dirty="0" smtClean="0"/>
              <a:t>Бојана </a:t>
            </a:r>
            <a:r>
              <a:rPr lang="ru-RU" sz="2800" dirty="0"/>
              <a:t>Ерчић 0631093554. </a:t>
            </a:r>
          </a:p>
          <a:p>
            <a:pPr algn="r"/>
            <a:r>
              <a:rPr lang="ru-RU" sz="2800" dirty="0"/>
              <a:t>Email: ucmihailo@gmail.com или  ercicbojana@gmail.com </a:t>
            </a:r>
          </a:p>
        </p:txBody>
      </p:sp>
    </p:spTree>
    <p:extLst>
      <p:ext uri="{BB962C8B-B14F-4D97-AF65-F5344CB8AC3E}">
        <p14:creationId xmlns:p14="http://schemas.microsoft.com/office/powerpoint/2010/main" val="12196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04664"/>
            <a:ext cx="8424936" cy="5962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ПЕТИ </a:t>
            </a:r>
            <a:r>
              <a:rPr lang="sr-Cyrl-R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ДАН: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-8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устајање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умивање, спремање, гимнастичке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вежбе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-9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доручак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-10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радионица: ПЧЕЛЕ 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(упознавање са животом пчела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пчелињим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производима и цеђење меда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потпуно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безбедно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). Могућа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замена за радионицу сличног типа.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-12 до 14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дечије спортске игре	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-14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ручак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1000"/>
              </a:spcAft>
            </a:pPr>
            <a:r>
              <a:rPr lang="sr-Latn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  </a:t>
            </a:r>
            <a:r>
              <a:rPr lang="sr-Cyrl-C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 од 15 до 16 </a:t>
            </a:r>
            <a:r>
              <a:rPr lang="sr-Cyrl-C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 </a:t>
            </a:r>
            <a:r>
              <a:rPr lang="sr-Cyrl-C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поподневни одмор</a:t>
            </a:r>
            <a:r>
              <a:rPr lang="sr-Latn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         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			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   - од 16 до 18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слободно дечије играње                   	 	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-18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 радионица: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КВИЗ ( уз занимљив квиз, проверавање наученог током кампа,проглашење победника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додела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награда)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-19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вечера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-20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слободно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вече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-21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спавање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907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196752"/>
            <a:ext cx="8424936" cy="550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Понуђени програм Дечјег кампа спроводи се у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целости и током целе године. Због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постојања и других радионица могуће га је у договору и кориговати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Дечји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камп организује Удружење учитеља Косјерић а програм спроводе по два учитеља из удружења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Деца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су смештена у домаћинству које се бави сеоским туризмом Милогошће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собе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су типа апартмана високе категорије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храна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је домаћа.Домаћинство поседује велико двориште са базеном  урађеним по свим стандардима у којем је омогућено купање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Уз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то постоји простор за дечије играње у дворишту и непосредној околини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Цена 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учешћа на кампу износи 2000 динара по ученику на дан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У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њу је урачунат пун пансион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све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радионице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сав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материјал за рад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превоз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из вашег места  до кампа  и назад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Учитељица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која доведе ученике има дневницу од 2000 динара по дану и бесплатан боравак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Максималан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број ученика је 20 са учитељицом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dirty="0" smtClean="0">
              <a:solidFill>
                <a:prstClr val="white"/>
              </a:solidFill>
              <a:latin typeface="Times New Roman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За све информације јавити се Удружењу учитеља Косјерић на телефоне            Михајило Јоксимовић 062-8831354  или Бојана Ерчић 0631093554. </a:t>
            </a: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Email</a:t>
            </a:r>
            <a:r>
              <a:rPr lang="sr-Cyrl-RS" sz="1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sr-Latn-RS" sz="1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  <a:hlinkClick r:id="rId2"/>
              </a:rPr>
              <a:t>ucmihailo</a:t>
            </a:r>
            <a:r>
              <a:rPr lang="en-US" sz="1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  <a:hlinkClick r:id="rId2"/>
              </a:rPr>
              <a:t>@gmail.com</a:t>
            </a:r>
            <a:r>
              <a:rPr lang="en-US" sz="1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sr-Cyrl-CS" sz="16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или </a:t>
            </a:r>
            <a:r>
              <a:rPr lang="en-US" sz="16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  <a:hlinkClick r:id="rId3"/>
              </a:rPr>
              <a:t>ercicbojana@gmail.com</a:t>
            </a:r>
            <a:r>
              <a:rPr lang="en-US" sz="1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15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static.panoramio.com/photos/large/10403104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73301"/>
            <a:ext cx="6336704" cy="48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786670" y="574841"/>
            <a:ext cx="557065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CS" sz="3300" b="1" i="1" dirty="0" smtClean="0">
                <a:solidFill>
                  <a:srgbClr val="C00000"/>
                </a:solidFill>
                <a:latin typeface="Constantia"/>
              </a:rPr>
              <a:t>ДЕЧЈИ КАМП СКАКАВЦИ</a:t>
            </a:r>
            <a:endParaRPr lang="en-US" sz="3300" b="1" i="1" dirty="0">
              <a:solidFill>
                <a:srgbClr val="C0000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09600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Школа у Скакавцима изграђена је 1936.године.</a:t>
            </a:r>
          </a:p>
          <a:p>
            <a:r>
              <a:rPr lang="sr-Cyrl-CS" dirty="0" smtClean="0"/>
              <a:t>Реновирана 2007.године.</a:t>
            </a:r>
          </a:p>
          <a:p>
            <a:r>
              <a:rPr lang="sr-Cyrl-CS" dirty="0" smtClean="0"/>
              <a:t>Пре 80 година имала је преко 100 ученика, а ове школске године укупно 11 ученика.</a:t>
            </a:r>
          </a:p>
          <a:p>
            <a:r>
              <a:rPr lang="sr-Cyrl-CS" dirty="0" smtClean="0"/>
              <a:t>У циљу оживљавања села организују се и Дечји кампови</a:t>
            </a:r>
          </a:p>
          <a:p>
            <a:pPr marL="0" indent="0">
              <a:buNone/>
            </a:pPr>
            <a:endParaRPr lang="sr-Cyrl-C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00" y="1484784"/>
            <a:ext cx="6288000" cy="47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259632" y="771097"/>
            <a:ext cx="689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400" dirty="0" smtClean="0"/>
              <a:t>ДОЧЕК ДЕЦЕ УЗ ТРАДИЦИОНАЛНЕ ОБИЧАЈЕ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314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" y="638438"/>
            <a:ext cx="7632000" cy="57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56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476438"/>
            <a:ext cx="8064000" cy="6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29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Упознавање ученика са школом и сеоском средином</a:t>
            </a:r>
          </a:p>
          <a:p>
            <a:r>
              <a:rPr lang="sr-Cyrl-CS" dirty="0" smtClean="0"/>
              <a:t>Подела у групе</a:t>
            </a:r>
          </a:p>
          <a:p>
            <a:r>
              <a:rPr lang="sr-Cyrl-CS" dirty="0" smtClean="0"/>
              <a:t>Упознавање са радним материјалом и задацима</a:t>
            </a:r>
          </a:p>
          <a:p>
            <a:r>
              <a:rPr lang="sr-Cyrl-CS" dirty="0" smtClean="0"/>
              <a:t>Школска представа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663950"/>
            <a:ext cx="767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УПОЗНАВАЊЕ УЧЕНИКА СА ПРОГРАМОМ КАМПА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842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052736"/>
            <a:ext cx="7128792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2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0" y="332656"/>
            <a:ext cx="816000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7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3548" y="332656"/>
            <a:ext cx="8136904" cy="5874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latin typeface="Times New Roman"/>
                <a:ea typeface="Calibri"/>
                <a:cs typeface="Times New Roman"/>
              </a:rPr>
              <a:t>Месна заједница Доња Ражана обухвата три села: Скакавце, Росиће и Мионицу и налази се на северозападу </a:t>
            </a:r>
            <a:r>
              <a:rPr lang="sr-Cyrl-RS" i="1" dirty="0">
                <a:latin typeface="Times New Roman"/>
                <a:ea typeface="Calibri"/>
                <a:cs typeface="Times New Roman"/>
              </a:rPr>
              <a:t>општине</a:t>
            </a:r>
            <a:r>
              <a:rPr lang="sr-Cyrl-RS" dirty="0">
                <a:latin typeface="Times New Roman"/>
                <a:ea typeface="Calibri"/>
                <a:cs typeface="Times New Roman"/>
              </a:rPr>
              <a:t> Косјерић. Рељеф ових села је брежуљкаст са речном долином кроз средину, окружен падинама планина Субјела, Повлена и Маљена.				</a:t>
            </a:r>
            <a:endParaRPr lang="en-US" sz="1600" dirty="0">
              <a:latin typeface="Calibri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latin typeface="Times New Roman"/>
                <a:ea typeface="Calibri"/>
                <a:cs typeface="Times New Roman"/>
              </a:rPr>
              <a:t>Историја овог краја датира још од давнина и први трагови људских насеља потичу из времена Илира, тачније њиховог племена Партина. Целом дужином Скакавачке реке налазе се илирске гробнице у облику купастих узвишења. Доласком Словена и стварањем српске државе Немањића, овај крај припада жупи Црна Гора. Предео ове МЗ био је познато ловиште средњевековне властеле. У писаним документима Скакавци и Мионица  помињу се први пут  1476.г. и то у турским катастарским пописима. Скакавци су тада имали 26 а Мионица 33 домаћинства. У следећем попису из 1572.г. Скакавци имају 9 а Мионица 12 домова.		     	</a:t>
            </a:r>
            <a:endParaRPr lang="en-US" sz="1600" dirty="0">
              <a:latin typeface="Calibri"/>
              <a:ea typeface="Calibri"/>
              <a:cs typeface="Times New Roman"/>
            </a:endParaRPr>
          </a:p>
          <a:p>
            <a:r>
              <a:rPr lang="sr-Cyrl-RS" dirty="0">
                <a:latin typeface="Times New Roman"/>
                <a:ea typeface="Calibri"/>
              </a:rPr>
              <a:t>У каснијим бурним догађајима, ратовима и сеобама, ови крајеви углавном остају без становника. Потпуније насељавање почиње тек у 18. и 19. веку доласком досељеника из Црне Горе и Кремана. Росиће је основало више креманских породица а Скакавце само једна из породице Захарића која је ту и поповала.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61922" y="279166"/>
            <a:ext cx="349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400" dirty="0" smtClean="0"/>
              <a:t>ДРАМСКА ПРЕДСТАВА</a:t>
            </a:r>
            <a:endParaRPr lang="en-US" sz="2400" dirty="0"/>
          </a:p>
        </p:txBody>
      </p:sp>
      <p:pic>
        <p:nvPicPr>
          <p:cNvPr id="2050" name="Picture 2" descr="C:\Users\Korisnik\Desktop\DEČIJI KAMPOVI\Dečiji etno kamp\602876_4925695547625_4822675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0" y="807674"/>
            <a:ext cx="7680000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2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0" y="387000"/>
            <a:ext cx="8112000" cy="60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236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Смештај у домаћинство Милогошће</a:t>
            </a:r>
          </a:p>
          <a:p>
            <a:r>
              <a:rPr lang="sr-Cyrl-CS" dirty="0" smtClean="0"/>
              <a:t>Собе двокреветне и трокреветне</a:t>
            </a:r>
          </a:p>
          <a:p>
            <a:r>
              <a:rPr lang="sr-Cyrl-CS" dirty="0" smtClean="0"/>
              <a:t>Свака соба има купатило, ТВ, интернет</a:t>
            </a:r>
          </a:p>
          <a:p>
            <a:r>
              <a:rPr lang="sr-Cyrl-CS" dirty="0" smtClean="0"/>
              <a:t>Храна домаћа</a:t>
            </a:r>
          </a:p>
          <a:p>
            <a:r>
              <a:rPr lang="sr-Cyrl-CS" dirty="0" smtClean="0"/>
              <a:t>Домаћинство поседује отворени базен, пространо двориште</a:t>
            </a:r>
          </a:p>
          <a:p>
            <a:r>
              <a:rPr lang="sr-Cyrl-CS" dirty="0" smtClean="0"/>
              <a:t>У оквиру домаћинства су и све помоћне зграде са домаћим животињама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92695"/>
            <a:ext cx="858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ОДЛАЗАК И СМЕШТАЈ У ДОМАЋИНСТВО  МИЛОГОШЋЕ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609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0" y="939613"/>
            <a:ext cx="7104000" cy="53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510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s://fbcdn-sphotos-h-a.akamaihd.net/hphotos-ak-xfp1/v/t1.0-9/1470321_214894668689866_1323811285_n.jpg?oh=fa8bf411397353f8835da871ef05c3fb&amp;oe=55AFE9A5&amp;__gda__=1436667658_d8d3bd5a97b3d054fbd3d77d1297abd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6122"/>
            <a:ext cx="792088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67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0" y="512438"/>
            <a:ext cx="7968000" cy="59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17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logosce.com/wp-content/uploads/2009/07/milogosce-seoski-turizam-smestaj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536504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ilogosce.com/wp-content/uploads/2009/07/milogosce-seoski-turizam-smestaj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3960440" cy="4242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1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5" y="781745"/>
            <a:ext cx="7802880" cy="585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31331" y="332655"/>
            <a:ext cx="3481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УРЕЂЕЊЕ ДЕЧЈЕ КУЋЕ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081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32656"/>
            <a:ext cx="8168640" cy="61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44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437198"/>
            <a:ext cx="8168640" cy="61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84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532" y="344419"/>
            <a:ext cx="8424936" cy="6272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latin typeface="Times New Roman"/>
                <a:ea typeface="Calibri"/>
                <a:cs typeface="Times New Roman"/>
              </a:rPr>
              <a:t>У новијој историји, територију и становништво МЗ нису обишли ни бурни догађаји из 1. и 2. светског рата тако да и из овог периода постоје видљиви трагови. Данас и поред уочљиве миграције из села у град, на овом простору живи око 300 домаћинстава, имају своју школу, Дом омладине и неколико продавница. Становништво се углавном бави пољопривредом и све више сеоским туризмом. МЗ има 15 регистрованих сеоских домаћинстава што чини 80% сеоских домаћина целе општине. Квалитет услуга и тридесетогодишња традиција бављења, резултирали су да је и Туристички цвет 2006. стигао у нашу МЗ као и да поједини домаћини имају и по 1000 ноћења годишње. Поред појединачних породица, у последње време све су чешће организоване посете деце, планинара или пензионера из Београда и Новог Сада.								</a:t>
            </a:r>
            <a:endParaRPr lang="en-US" sz="1600" dirty="0">
              <a:latin typeface="Calibri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latin typeface="Times New Roman"/>
                <a:ea typeface="Calibri"/>
                <a:cs typeface="Times New Roman"/>
              </a:rPr>
              <a:t> У последњих неколико година рад МЗ је интензивиран. Искориштен је дар природе, један предивни водопад, уређен је простор око њега, доведена вода, струја и сторене су могућности да се ту људи баве и рекреацијом и културом и спортом. У МЗ постоји регистрована планинарска стаза, стаза за џипијаду, игралиште за мали фудбал, одбојку и кошарку, урађена је трим стаза поред термалне воде. У МЗ се долази новим асфалтним путем, сви главни путеви у њој су асфалтирани, направљено је вештачко језеро, а у изградњи је нови пут за Дивчибаре у чијем се непосредном окружењу и налазимо.</a:t>
            </a:r>
            <a:endParaRPr lang="en-US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37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584438"/>
            <a:ext cx="7776000" cy="58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89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824000" cy="58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363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0" y="692696"/>
            <a:ext cx="7728000" cy="57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764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229600" cy="4572000"/>
          </a:xfrm>
        </p:spPr>
        <p:txBody>
          <a:bodyPr/>
          <a:lstStyle/>
          <a:p>
            <a:r>
              <a:rPr lang="sr-Cyrl-CS" dirty="0" smtClean="0"/>
              <a:t>Камп се може организовати тематски или кроз радионице</a:t>
            </a:r>
          </a:p>
          <a:p>
            <a:r>
              <a:rPr lang="sr-Cyrl-CS" dirty="0" smtClean="0"/>
              <a:t>Тематски: Некад и сад, Хајдучки дани, Шта нам нуди природа...</a:t>
            </a:r>
          </a:p>
          <a:p>
            <a:r>
              <a:rPr lang="sr-Cyrl-CS" dirty="0" smtClean="0"/>
              <a:t>Радионице: Ткање, Вајат, Воденица, Млеко, Зграде сеоског домаћинства, Обичаји...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9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sr-Cyrl-CS" dirty="0" smtClean="0"/>
              <a:t>Шишање оваца</a:t>
            </a:r>
          </a:p>
          <a:p>
            <a:r>
              <a:rPr lang="sr-Cyrl-CS" dirty="0" smtClean="0"/>
              <a:t>Прање вуне</a:t>
            </a:r>
          </a:p>
          <a:p>
            <a:r>
              <a:rPr lang="sr-Cyrl-CS" dirty="0" smtClean="0"/>
              <a:t>Сушење вуне</a:t>
            </a:r>
          </a:p>
          <a:p>
            <a:r>
              <a:rPr lang="sr-Cyrl-CS" dirty="0" smtClean="0"/>
              <a:t>Чешљање вуне</a:t>
            </a:r>
          </a:p>
          <a:p>
            <a:r>
              <a:rPr lang="sr-Cyrl-CS" dirty="0" smtClean="0"/>
              <a:t>Ређење вуне</a:t>
            </a:r>
          </a:p>
          <a:p>
            <a:r>
              <a:rPr lang="sr-Cyrl-CS" dirty="0" smtClean="0"/>
              <a:t>Предење вуне</a:t>
            </a:r>
          </a:p>
          <a:p>
            <a:r>
              <a:rPr lang="sr-Cyrl-CS" dirty="0" smtClean="0"/>
              <a:t>Мотање на канчела</a:t>
            </a:r>
          </a:p>
          <a:p>
            <a:r>
              <a:rPr lang="sr-Cyrl-CS" dirty="0" smtClean="0"/>
              <a:t>Мотање на клупче</a:t>
            </a:r>
          </a:p>
          <a:p>
            <a:r>
              <a:rPr lang="sr-Cyrl-CS" dirty="0" smtClean="0"/>
              <a:t>Мотање на цеви</a:t>
            </a:r>
          </a:p>
          <a:p>
            <a:r>
              <a:rPr lang="sr-Cyrl-CS" dirty="0" smtClean="0"/>
              <a:t>Ткање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63888" y="692696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ТКАЊЕ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484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66" y="858005"/>
            <a:ext cx="5026868" cy="568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4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0" y="440438"/>
            <a:ext cx="816000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69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Desktop\UDRUZENJE UCITELJA KOSJERIC\Slike za radionice za kamp\1907840_549274735203326_518259756155235251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606173" cy="4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orisnik\Desktop\DEČIJI KAMPOVI\Dečiji etno kamp\264625_4953611365503_51281800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91000" cy="47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5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60" y="2636912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Korisnik\Desktop\UDRUZENJE UCITELJA KOSJERIC\Slike za radionice za kamp\318536_247671668696969_133076970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796222" cy="5327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42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0" y="512438"/>
            <a:ext cx="7968000" cy="59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96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524" y="480235"/>
            <a:ext cx="8568952" cy="527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latin typeface="Times New Roman"/>
                <a:ea typeface="Calibri"/>
                <a:cs typeface="Times New Roman"/>
              </a:rPr>
              <a:t>На територији МЗ већ 9 година се организује  манифестација Дани сеоског туризма. Циљ манифестације јесте да подржи развој сеоског туризма у целој општини, да га оснажи и пружи лепу слику о овом крају и овим људима. У оквиру манифестације, до сада се шест пута  организовао  Дечји камп у који нам у госте долазе деца из београдских и новосадских школа а 2013.године, на Дечјем кампу, била су деца са Косова, из школе Свети Сава из Косовске Митровице. Они заједно са својим учитељима а уз помоћ реализатора Кампа и деце домаћина из ОШ у Скакавцима реализују активности које су дате у програму Кампа. Њихов боравак у нашој МЗ је веома користан јер они односе позитивну слику о овом крају у средину из које долазе а то је управо средина из које су потенцијални гости за сеоски туризам</a:t>
            </a:r>
            <a:r>
              <a:rPr lang="sr-Latn-RS" dirty="0">
                <a:latin typeface="Times New Roman"/>
                <a:ea typeface="Calibri"/>
                <a:cs typeface="Times New Roman"/>
              </a:rPr>
              <a:t>.</a:t>
            </a:r>
            <a:r>
              <a:rPr lang="sr-Cyrl-RS" dirty="0">
                <a:latin typeface="Times New Roman"/>
                <a:ea typeface="Calibri"/>
                <a:cs typeface="Times New Roman"/>
              </a:rPr>
              <a:t> Уз то је  циљ организовања Дечјег кампа  да нам деца из урбаних средина буду гости, да се упознају са селом, животом на селу, природом, људима, школовањем  и да се врате у своја места са новим сазнањима  и лепим успоменама о нашем месту. Такође је циљ да се градска деца и сеоска упознају, друже , размењују искуства и стварају пријатељства.</a:t>
            </a:r>
            <a:endParaRPr lang="en-US" sz="1600" dirty="0"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0" y="656438"/>
            <a:ext cx="7584000" cy="56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92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046720" cy="603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63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Како се некада живело</a:t>
            </a:r>
          </a:p>
          <a:p>
            <a:r>
              <a:rPr lang="sr-Cyrl-CS" dirty="0" smtClean="0"/>
              <a:t>Употребни предмети</a:t>
            </a:r>
          </a:p>
          <a:p>
            <a:r>
              <a:rPr lang="sr-Cyrl-CS" dirty="0" smtClean="0"/>
              <a:t>Ограда од прошћа</a:t>
            </a:r>
          </a:p>
          <a:p>
            <a:r>
              <a:rPr lang="sr-Cyrl-CS" dirty="0" smtClean="0"/>
              <a:t>Крајпуташ</a:t>
            </a:r>
          </a:p>
          <a:p>
            <a:r>
              <a:rPr lang="sr-Cyrl-CS" dirty="0" smtClean="0"/>
              <a:t>Илирске гробнице</a:t>
            </a:r>
          </a:p>
          <a:p>
            <a:r>
              <a:rPr lang="sr-Cyrl-CS" dirty="0" smtClean="0"/>
              <a:t>Водопад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32901" y="620687"/>
            <a:ext cx="10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ВАЈАТ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44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37" y="908720"/>
            <a:ext cx="7344000" cy="55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353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776000" cy="58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08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0" y="620438"/>
            <a:ext cx="768000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48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776000" cy="58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637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00" y="332656"/>
            <a:ext cx="8016000" cy="60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41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0" y="548438"/>
            <a:ext cx="7872000" cy="59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0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Добијање млечних производа на традиционалан начин</a:t>
            </a:r>
          </a:p>
          <a:p>
            <a:r>
              <a:rPr lang="sr-Cyrl-CS" dirty="0" smtClean="0"/>
              <a:t>Мужа крава</a:t>
            </a:r>
          </a:p>
          <a:p>
            <a:r>
              <a:rPr lang="sr-Cyrl-CS" dirty="0" smtClean="0"/>
              <a:t>Варење млека</a:t>
            </a:r>
          </a:p>
          <a:p>
            <a:r>
              <a:rPr lang="sr-Cyrl-CS" dirty="0" smtClean="0"/>
              <a:t>Скидање кајмака</a:t>
            </a:r>
          </a:p>
          <a:p>
            <a:r>
              <a:rPr lang="sr-Cyrl-CS" dirty="0" smtClean="0"/>
              <a:t>Сирење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5896" y="590862"/>
            <a:ext cx="1298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МЛЕКО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12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052736"/>
            <a:ext cx="8352928" cy="417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latin typeface="Times New Roman"/>
                <a:ea typeface="Calibri"/>
                <a:cs typeface="Times New Roman"/>
              </a:rPr>
              <a:t>До сада је Дечји камп организован 6 пута и у гостима су нам биле школе: Дринка Павловић, Ђуро Стругар, Светозар Милетић, Душан Вукасовић Диоген, Десанка Максимовић, Јован Стерија, Љуба Ненадовић (два пута), Раде Кончар из Београда , новосадска Душко Радовић и Свети Сава из Косовске Митровице. Кроз Дечји камп је прошло више стотина ученика и више десетина њихових учитеља. Поносимо се тиме што су кроз различите теме Дечјег кампа, учесници стицали нова знања и вештине.                                                                                                             </a:t>
            </a:r>
            <a:endParaRPr lang="en-US" sz="1600" dirty="0">
              <a:latin typeface="Calibri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latin typeface="Times New Roman"/>
                <a:ea typeface="Calibri"/>
                <a:cs typeface="Times New Roman"/>
              </a:rPr>
              <a:t>Дечји камп има свој програм активности. На првом месту му је едукација деце и она се са великом пажњом претходних година и одвијала. Тек после дође дружење, игра и упознавање нове средине и пријатеља. Сва досадашња деца и њихови учитељи били су задовољни активностима и гостопримством на Дечјем кампу.</a:t>
            </a:r>
            <a:endParaRPr lang="en-US" sz="1600" dirty="0">
              <a:latin typeface="Calibri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latin typeface="Times New Roman"/>
                <a:ea typeface="Calibri"/>
                <a:cs typeface="Times New Roman"/>
              </a:rPr>
              <a:t> </a:t>
            </a:r>
            <a:endParaRPr lang="en-US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7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66329"/>
            <a:ext cx="4608512" cy="56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95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0" y="476672"/>
            <a:ext cx="768000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66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046720" cy="603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3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872000" cy="59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2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Круњење кукуруза</a:t>
            </a:r>
          </a:p>
          <a:p>
            <a:r>
              <a:rPr lang="sr-Cyrl-CS" dirty="0" smtClean="0"/>
              <a:t>Одлазак у воденицу запрегом</a:t>
            </a:r>
          </a:p>
          <a:p>
            <a:r>
              <a:rPr lang="sr-Cyrl-CS" dirty="0" smtClean="0"/>
              <a:t>Млевење кукуруза</a:t>
            </a:r>
          </a:p>
          <a:p>
            <a:r>
              <a:rPr lang="sr-Cyrl-CS" dirty="0" smtClean="0"/>
              <a:t>Прављење проје од добијеног брашна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31840" y="677887"/>
            <a:ext cx="193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ВОДЕНИЦА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871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877150"/>
            <a:ext cx="7488000" cy="56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3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0" y="404664"/>
            <a:ext cx="7968000" cy="59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19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0" y="404664"/>
            <a:ext cx="7824000" cy="58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46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0" y="566438"/>
            <a:ext cx="7824000" cy="58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083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0" y="548438"/>
            <a:ext cx="7872000" cy="59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023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404664"/>
            <a:ext cx="8280920" cy="551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Програм  овогодишњег петодневног Дечјег кампа је следећи: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ПРВИ ДАН: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-12 ч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долазак  деце у 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Скакавце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-до 13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прихват деце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добродошлица, освежење, расподела, упознавање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са садржајем кампа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одлазак у домаћинство Милогошће</a:t>
            </a:r>
            <a:endParaRPr lang="en-US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-13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ручак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-од 14 до ­15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поподневни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одмор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-од 15 до 16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дечије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игре у дворишту и упознавање домаћинства и околине          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-16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радионица: ТКАЊЕ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(процес израде тканих радова од добијања вуне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преко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њене обраде до самог ткања)          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-19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вечера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-20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слободно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вече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-21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спавање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4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404664"/>
            <a:ext cx="7776000" cy="58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18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Обилазак зграда и упознавање са њиховом наменом</a:t>
            </a:r>
          </a:p>
          <a:p>
            <a:r>
              <a:rPr lang="sr-Cyrl-CS" dirty="0" smtClean="0"/>
              <a:t>Качара</a:t>
            </a:r>
          </a:p>
          <a:p>
            <a:r>
              <a:rPr lang="sr-Cyrl-CS" dirty="0" smtClean="0"/>
              <a:t>Млекар</a:t>
            </a:r>
          </a:p>
          <a:p>
            <a:r>
              <a:rPr lang="sr-Cyrl-CS" dirty="0" smtClean="0"/>
              <a:t>Сушара</a:t>
            </a:r>
          </a:p>
          <a:p>
            <a:r>
              <a:rPr lang="sr-Cyrl-CS" dirty="0" smtClean="0"/>
              <a:t>Бунар</a:t>
            </a:r>
          </a:p>
          <a:p>
            <a:r>
              <a:rPr lang="sr-Cyrl-CS" dirty="0" smtClean="0"/>
              <a:t>Чардак</a:t>
            </a:r>
          </a:p>
          <a:p>
            <a:r>
              <a:rPr lang="sr-Cyrl-CS" dirty="0" smtClean="0"/>
              <a:t>Штале</a:t>
            </a:r>
          </a:p>
          <a:p>
            <a:r>
              <a:rPr lang="sr-Cyrl-CS" dirty="0" smtClean="0"/>
              <a:t>Прављење макета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1627" y="943817"/>
            <a:ext cx="5300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400" dirty="0" smtClean="0"/>
              <a:t>ЗГРАДЕ СЕОСКОГ ДОМАЋИНСТВА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221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0" y="1082353"/>
            <a:ext cx="7008000" cy="52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18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46720" cy="603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22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4664"/>
            <a:ext cx="79248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95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Тражење задатих самониклих биљака</a:t>
            </a:r>
          </a:p>
          <a:p>
            <a:r>
              <a:rPr lang="sr-Cyrl-CS" dirty="0" smtClean="0"/>
              <a:t>Груписање по намени: тинктуре, чај, масти и уља, храна</a:t>
            </a:r>
          </a:p>
          <a:p>
            <a:r>
              <a:rPr lang="sr-Cyrl-CS" dirty="0" smtClean="0"/>
              <a:t>Цртање биљкама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85788" y="548680"/>
            <a:ext cx="557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400" dirty="0" smtClean="0"/>
              <a:t>ШТА НАМ НУДИ ПРИРОДА - БИЉКЕ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865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0" y="476672"/>
            <a:ext cx="7824000" cy="58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60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836712"/>
            <a:ext cx="7440000" cy="55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03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710438"/>
            <a:ext cx="7440000" cy="55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929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05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Korisnik\Desktop\DEČIJI KAMPOVI\Dečiji etno kamp 2\1012191_10201204769628730_72573272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64904"/>
            <a:ext cx="4471848" cy="37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3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620688"/>
            <a:ext cx="8208912" cy="551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ДРУГИ ДАН: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-8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устајање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умивање, спремање, гимнастичке вежбе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-9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доручак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-10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радионица: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ВАЈАТ (посета етно вајату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сеоској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школи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илирским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гробницама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водопаду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и упознавање са карактеристикама ових места)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-14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ручак           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-од 15 до 16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поподневни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одмор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-до 17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дечије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слободно играње на отвореном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-17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радионица: МЛЕКО 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(процес добијања млека и млечних производа  на традиционалан начин)              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-19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вечера             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-20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слободно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вече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-21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спавање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08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0" y="620438"/>
            <a:ext cx="768000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10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CS" dirty="0" smtClean="0"/>
          </a:p>
          <a:p>
            <a:endParaRPr lang="sr-Cyrl-CS" dirty="0"/>
          </a:p>
          <a:p>
            <a:r>
              <a:rPr lang="sr-Cyrl-CS" dirty="0" smtClean="0"/>
              <a:t>Упознавање са српским обичајима</a:t>
            </a:r>
          </a:p>
          <a:p>
            <a:r>
              <a:rPr lang="sr-Cyrl-CS" dirty="0" smtClean="0"/>
              <a:t>Приказ Бадњег дана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1596" y="670411"/>
            <a:ext cx="412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400" dirty="0" smtClean="0"/>
              <a:t>ОБИЧАЈИ У НАШЕМ КРАЈУ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038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" y="638438"/>
            <a:ext cx="7632000" cy="57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5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764704"/>
            <a:ext cx="7680960" cy="57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36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60648"/>
            <a:ext cx="8046720" cy="603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3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32656"/>
            <a:ext cx="8046720" cy="603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567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CS" dirty="0" smtClean="0"/>
          </a:p>
          <a:p>
            <a:r>
              <a:rPr lang="sr-Cyrl-CS" dirty="0" smtClean="0"/>
              <a:t>Врсте и живот пчела</a:t>
            </a:r>
          </a:p>
          <a:p>
            <a:r>
              <a:rPr lang="sr-Cyrl-CS" dirty="0" smtClean="0"/>
              <a:t>Пчелињи производи</a:t>
            </a:r>
          </a:p>
          <a:p>
            <a:r>
              <a:rPr lang="sr-Cyrl-CS" dirty="0" smtClean="0"/>
              <a:t>Врцање меда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9110" y="631670"/>
            <a:ext cx="12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400" dirty="0" smtClean="0"/>
              <a:t>ПЧЕЛЕ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832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6329"/>
            <a:ext cx="7193280" cy="539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573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46720" cy="603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15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437198"/>
            <a:ext cx="8168640" cy="61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376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8982" y="332656"/>
            <a:ext cx="8280920" cy="551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ТРЕЋИ  ДАН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-8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устајање, умивање, спремање, гимнастичке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вежбе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9 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доручак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-10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радионица: ВОДЕНИЦА 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(процес добијања кукурузног хлеба од припреме жита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одласка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у воденицу воловском запрегом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млевења, повратка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и печења хлеба)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-14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ручак             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-од 15 до 16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поподневни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одмор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-до 17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слободно дечије играње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-17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радионица: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ЗГРАДЕ  СЕОСКОГ  ДОМАЋИНСТВА  (упознавање са изгледом и наменом зграда сеоског домаћинства  и прављење макета)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-19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вечера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-20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слободно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вече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21ч спавање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285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046720" cy="603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53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4" y="710438"/>
            <a:ext cx="7421892" cy="55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Полигон препрека</a:t>
            </a:r>
          </a:p>
          <a:p>
            <a:r>
              <a:rPr lang="sr-Cyrl-CS" dirty="0" smtClean="0"/>
              <a:t>Клипак</a:t>
            </a:r>
          </a:p>
          <a:p>
            <a:r>
              <a:rPr lang="sr-Cyrl-CS" dirty="0" smtClean="0"/>
              <a:t>Скакање у џаку</a:t>
            </a:r>
          </a:p>
          <a:p>
            <a:r>
              <a:rPr lang="sr-Cyrl-CS" dirty="0" smtClean="0"/>
              <a:t>Конопац</a:t>
            </a:r>
          </a:p>
          <a:p>
            <a:r>
              <a:rPr lang="sr-Cyrl-CS" dirty="0" smtClean="0"/>
              <a:t>Фудбал</a:t>
            </a:r>
          </a:p>
          <a:p>
            <a:r>
              <a:rPr lang="sr-Cyrl-CS" dirty="0" smtClean="0"/>
              <a:t>Одбојка...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40994" y="772817"/>
            <a:ext cx="2662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400" dirty="0" smtClean="0"/>
              <a:t>СПОРТСКЕ ИГРЕ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23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0" y="602438"/>
            <a:ext cx="7728000" cy="57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242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70485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74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728130"/>
            <a:ext cx="7992888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041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0" y="620438"/>
            <a:ext cx="768000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14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0" y="602438"/>
            <a:ext cx="7728000" cy="57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82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CS" dirty="0" smtClean="0"/>
          </a:p>
          <a:p>
            <a:endParaRPr lang="sr-Cyrl-CS" dirty="0"/>
          </a:p>
          <a:p>
            <a:r>
              <a:rPr lang="sr-Cyrl-CS" dirty="0" smtClean="0"/>
              <a:t>Шта смо научили на Дечјем кампу</a:t>
            </a:r>
          </a:p>
          <a:p>
            <a:r>
              <a:rPr lang="sr-Cyrl-CS" dirty="0" smtClean="0"/>
              <a:t>Такмичење</a:t>
            </a:r>
          </a:p>
          <a:p>
            <a:r>
              <a:rPr lang="sr-Cyrl-CS" dirty="0" smtClean="0"/>
              <a:t>Подела награда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76510" y="611012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400" dirty="0" smtClean="0"/>
              <a:t>КВИЗ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63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620688"/>
            <a:ext cx="7344000" cy="55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180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620688"/>
            <a:ext cx="8280920" cy="551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ЧЕТВРТИ   ДАН :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-8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устајање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умивање, спремање, гимнастичке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вежбе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-9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доручак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-10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радионица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: ШТА  НАМ  НУДИ ПРИРОДА  (прикупљање самониклих биљака у четири категорије: чај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тинктура, уља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и масти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храна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и прављење истих)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-14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ручак                    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-од 15 до 16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поподневни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одмор                    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-од 16 до 17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слободно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дечје играње                     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- 17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радионица: ОБИЧАЈ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(упознавање са народним обичајем из овога краја и активностима око њега)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-19 ч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вечера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 -20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 логорска </a:t>
            </a:r>
            <a:r>
              <a:rPr lang="sr-Cyrl-RS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ватра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indent="179705">
              <a:lnSpc>
                <a:spcPct val="115000"/>
              </a:lnSpc>
              <a:spcAft>
                <a:spcPts val="1000"/>
              </a:spcAft>
              <a:tabLst>
                <a:tab pos="3842385" algn="l"/>
              </a:tabLst>
            </a:pPr>
            <a:r>
              <a:rPr lang="sr-Cyrl-R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sr-Cyrl-RS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-21 ч спавање</a:t>
            </a:r>
            <a:endParaRPr lang="en-US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90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392</TotalTime>
  <Words>1397</Words>
  <Application>Microsoft Office PowerPoint</Application>
  <PresentationFormat>On-screen Show (4:3)</PresentationFormat>
  <Paragraphs>162</Paragraphs>
  <Slides>89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PC</cp:lastModifiedBy>
  <cp:revision>41</cp:revision>
  <dcterms:created xsi:type="dcterms:W3CDTF">2015-03-31T09:48:09Z</dcterms:created>
  <dcterms:modified xsi:type="dcterms:W3CDTF">2015-04-25T20:49:54Z</dcterms:modified>
</cp:coreProperties>
</file>